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efe068f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efe068f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efe068f4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efe068f4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efe068f4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efe068f4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b25b762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b25b762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efe068f4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efe068f4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db25b762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db25b762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db25b762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db25b762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db25b762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db25b762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db25b762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db25b762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db25b762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db25b762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db25b762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db25b762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db25b762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db25b762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db25b762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db25b762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b25b762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b25b762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efe068f4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efe068f4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efe068f4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efe068f4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b25b762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b25b762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db25b762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db25b762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db25b7623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db25b762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b25b762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db25b762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db25b762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db25b762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efe068f4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efe068f4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db25b762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db25b762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db25b762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db25b762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efe068f4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efe068f4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db25b762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db25b762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db25b762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db25b762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db25b762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db25b762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efe068f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efe068f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fe068f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fe068f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11.jpg"/><Relationship Id="rId7" Type="http://schemas.openxmlformats.org/officeDocument/2006/relationships/image" Target="../media/image6.jpg"/><Relationship Id="rId8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Relationship Id="rId8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5" Type="http://schemas.openxmlformats.org/officeDocument/2006/relationships/image" Target="../media/image38.png"/><Relationship Id="rId6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watch?v=0qwrnUeSpYQ" TargetMode="External"/><Relationship Id="rId4" Type="http://schemas.openxmlformats.org/officeDocument/2006/relationships/hyperlink" Target="https://www.youtube.com/watch?v=IT19dg73nKU" TargetMode="External"/><Relationship Id="rId11" Type="http://schemas.openxmlformats.org/officeDocument/2006/relationships/hyperlink" Target="https://www.youtube.com/watch?v=M3KTWnTrU_c" TargetMode="External"/><Relationship Id="rId10" Type="http://schemas.openxmlformats.org/officeDocument/2006/relationships/hyperlink" Target="https://www.youtube.com/watch?v=8j0UDiN7my4" TargetMode="External"/><Relationship Id="rId9" Type="http://schemas.openxmlformats.org/officeDocument/2006/relationships/hyperlink" Target="https://www.youtube.com/watch?v=hPbDyqzxQfU&amp;list=PLRqwX-V7Uu6YxDKpFzf_2D84p0cyk4T7X" TargetMode="External"/><Relationship Id="rId5" Type="http://schemas.openxmlformats.org/officeDocument/2006/relationships/hyperlink" Target="https://www.youtube.com/watch?v=NEo1WsT5T7s" TargetMode="External"/><Relationship Id="rId6" Type="http://schemas.openxmlformats.org/officeDocument/2006/relationships/hyperlink" Target="https://www.youtube.com/watch?v=5CmjB4WF5XA" TargetMode="External"/><Relationship Id="rId7" Type="http://schemas.openxmlformats.org/officeDocument/2006/relationships/hyperlink" Target="https://www.youtube.com/user/shiffman" TargetMode="External"/><Relationship Id="rId8" Type="http://schemas.openxmlformats.org/officeDocument/2006/relationships/hyperlink" Target="https://www.youtube.com/playlist?list=PLRqwX-V7Uu6atTSxoRiVnSuOn6JHnq2yV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63" y="40475"/>
            <a:ext cx="8047076" cy="50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375" y="122275"/>
            <a:ext cx="31266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125" y="2719006"/>
            <a:ext cx="3126600" cy="234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50" y="350000"/>
            <a:ext cx="4142300" cy="39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5" y="247675"/>
            <a:ext cx="9074950" cy="4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1477" l="0" r="0" t="0"/>
          <a:stretch/>
        </p:blipFill>
        <p:spPr>
          <a:xfrm>
            <a:off x="128850" y="104275"/>
            <a:ext cx="8886300" cy="49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13" y="136100"/>
            <a:ext cx="8215775" cy="48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/>
        </p:nvSpPr>
        <p:spPr>
          <a:xfrm>
            <a:off x="2815500" y="2282850"/>
            <a:ext cx="3513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Riempire una figura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50" y="107313"/>
            <a:ext cx="7732300" cy="49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75" y="76200"/>
            <a:ext cx="757124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850" y="24325"/>
            <a:ext cx="6554300" cy="50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70775"/>
            <a:ext cx="6915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50" y="34325"/>
            <a:ext cx="4747250" cy="33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125" y="0"/>
            <a:ext cx="2047875" cy="2298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8249" y="1704525"/>
            <a:ext cx="1940750" cy="244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48" y="3390525"/>
            <a:ext cx="1814921" cy="15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3575" y="3390529"/>
            <a:ext cx="1592250" cy="15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8250" y="6"/>
            <a:ext cx="2047875" cy="170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813" y="0"/>
            <a:ext cx="56443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7199" cy="257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800" y="0"/>
            <a:ext cx="3637199" cy="257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" y="2405823"/>
            <a:ext cx="3871874" cy="273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2125" y="2405825"/>
            <a:ext cx="3871874" cy="2737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33"/>
          <p:cNvCxnSpPr/>
          <p:nvPr/>
        </p:nvCxnSpPr>
        <p:spPr>
          <a:xfrm>
            <a:off x="3897400" y="1274475"/>
            <a:ext cx="10122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33"/>
          <p:cNvCxnSpPr/>
          <p:nvPr/>
        </p:nvCxnSpPr>
        <p:spPr>
          <a:xfrm flipH="1">
            <a:off x="4074475" y="2202375"/>
            <a:ext cx="9111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33"/>
          <p:cNvCxnSpPr/>
          <p:nvPr/>
        </p:nvCxnSpPr>
        <p:spPr>
          <a:xfrm flipH="1" rot="10800000">
            <a:off x="4108275" y="3273750"/>
            <a:ext cx="8856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37192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800" y="0"/>
            <a:ext cx="3637199" cy="257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05350"/>
            <a:ext cx="3872524" cy="27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1474" y="2405338"/>
            <a:ext cx="3872524" cy="2738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34"/>
          <p:cNvCxnSpPr/>
          <p:nvPr/>
        </p:nvCxnSpPr>
        <p:spPr>
          <a:xfrm>
            <a:off x="3855225" y="1282925"/>
            <a:ext cx="1299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34"/>
          <p:cNvCxnSpPr/>
          <p:nvPr/>
        </p:nvCxnSpPr>
        <p:spPr>
          <a:xfrm flipH="1">
            <a:off x="4015550" y="2092725"/>
            <a:ext cx="1155600" cy="8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34"/>
          <p:cNvCxnSpPr/>
          <p:nvPr/>
        </p:nvCxnSpPr>
        <p:spPr>
          <a:xfrm>
            <a:off x="4015500" y="3661700"/>
            <a:ext cx="104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/>
        </p:nvSpPr>
        <p:spPr>
          <a:xfrm>
            <a:off x="2077500" y="2141550"/>
            <a:ext cx="49890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Scansionare un’immagine</a:t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10897" l="0" r="0" t="0"/>
          <a:stretch/>
        </p:blipFill>
        <p:spPr>
          <a:xfrm>
            <a:off x="25400" y="96237"/>
            <a:ext cx="9093200" cy="49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8"/>
          <p:cNvPicPr preferRelativeResize="0"/>
          <p:nvPr/>
        </p:nvPicPr>
        <p:blipFill rotWithShape="1">
          <a:blip r:embed="rId3">
            <a:alphaModFix/>
          </a:blip>
          <a:srcRect b="3003" l="0" r="0" t="3998"/>
          <a:stretch/>
        </p:blipFill>
        <p:spPr>
          <a:xfrm>
            <a:off x="0" y="0"/>
            <a:ext cx="2823475" cy="285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8"/>
          <p:cNvPicPr preferRelativeResize="0"/>
          <p:nvPr/>
        </p:nvPicPr>
        <p:blipFill rotWithShape="1">
          <a:blip r:embed="rId4">
            <a:alphaModFix/>
          </a:blip>
          <a:srcRect b="3691" l="0" r="0" t="4489"/>
          <a:stretch/>
        </p:blipFill>
        <p:spPr>
          <a:xfrm>
            <a:off x="3224591" y="0"/>
            <a:ext cx="2885184" cy="28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 rotWithShape="1">
          <a:blip r:embed="rId5">
            <a:alphaModFix/>
          </a:blip>
          <a:srcRect b="3775" l="0" r="0" t="3469"/>
          <a:stretch/>
        </p:blipFill>
        <p:spPr>
          <a:xfrm>
            <a:off x="6320525" y="8475"/>
            <a:ext cx="2823475" cy="283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488" y="2982550"/>
            <a:ext cx="2438500" cy="8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3125" y="2982550"/>
            <a:ext cx="2468953" cy="8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88205" y="2982550"/>
            <a:ext cx="2427725" cy="8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/>
          <p:nvPr/>
        </p:nvSpPr>
        <p:spPr>
          <a:xfrm>
            <a:off x="665125" y="4258100"/>
            <a:ext cx="1248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rgb originale</a:t>
            </a:r>
            <a:endParaRPr/>
          </a:p>
        </p:txBody>
      </p:sp>
      <p:sp>
        <p:nvSpPr>
          <p:cNvPr id="214" name="Google Shape;214;p38"/>
          <p:cNvSpPr txBox="1"/>
          <p:nvPr/>
        </p:nvSpPr>
        <p:spPr>
          <a:xfrm>
            <a:off x="3564988" y="4293050"/>
            <a:ext cx="22044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5 gradazioni di girgio</a:t>
            </a:r>
            <a:endParaRPr/>
          </a:p>
        </p:txBody>
      </p:sp>
      <p:sp>
        <p:nvSpPr>
          <p:cNvPr id="215" name="Google Shape;215;p38"/>
          <p:cNvSpPr txBox="1"/>
          <p:nvPr/>
        </p:nvSpPr>
        <p:spPr>
          <a:xfrm>
            <a:off x="6683375" y="4293050"/>
            <a:ext cx="1912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arrotondata e corretta</a:t>
            </a:r>
            <a:endParaRPr/>
          </a:p>
        </p:txBody>
      </p:sp>
      <p:cxnSp>
        <p:nvCxnSpPr>
          <p:cNvPr id="216" name="Google Shape;216;p38"/>
          <p:cNvCxnSpPr>
            <a:stCxn id="207" idx="3"/>
            <a:endCxn id="208" idx="1"/>
          </p:cNvCxnSpPr>
          <p:nvPr/>
        </p:nvCxnSpPr>
        <p:spPr>
          <a:xfrm>
            <a:off x="2823475" y="1427072"/>
            <a:ext cx="4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38"/>
          <p:cNvCxnSpPr>
            <a:stCxn id="208" idx="3"/>
            <a:endCxn id="209" idx="1"/>
          </p:cNvCxnSpPr>
          <p:nvPr/>
        </p:nvCxnSpPr>
        <p:spPr>
          <a:xfrm>
            <a:off x="6109774" y="1427075"/>
            <a:ext cx="2109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9"/>
          <p:cNvPicPr preferRelativeResize="0"/>
          <p:nvPr/>
        </p:nvPicPr>
        <p:blipFill rotWithShape="1">
          <a:blip r:embed="rId3">
            <a:alphaModFix/>
          </a:blip>
          <a:srcRect b="0" l="14093" r="13221" t="9779"/>
          <a:stretch/>
        </p:blipFill>
        <p:spPr>
          <a:xfrm>
            <a:off x="2033725" y="0"/>
            <a:ext cx="2462083" cy="24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475" y="11613"/>
            <a:ext cx="2462075" cy="24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9175" y="2571750"/>
            <a:ext cx="2462075" cy="24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1475" y="2571750"/>
            <a:ext cx="2462075" cy="24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9"/>
          <p:cNvCxnSpPr/>
          <p:nvPr/>
        </p:nvCxnSpPr>
        <p:spPr>
          <a:xfrm flipH="1" rot="10800000">
            <a:off x="4495808" y="1240850"/>
            <a:ext cx="5742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39"/>
          <p:cNvCxnSpPr/>
          <p:nvPr/>
        </p:nvCxnSpPr>
        <p:spPr>
          <a:xfrm flipH="1">
            <a:off x="4698650" y="2227675"/>
            <a:ext cx="472500" cy="4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39"/>
          <p:cNvCxnSpPr/>
          <p:nvPr/>
        </p:nvCxnSpPr>
        <p:spPr>
          <a:xfrm>
            <a:off x="4673450" y="3543600"/>
            <a:ext cx="38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0"/>
          <p:cNvPicPr preferRelativeResize="0"/>
          <p:nvPr/>
        </p:nvPicPr>
        <p:blipFill rotWithShape="1">
          <a:blip r:embed="rId3">
            <a:alphaModFix/>
          </a:blip>
          <a:srcRect b="0" l="0" r="3034" t="0"/>
          <a:stretch/>
        </p:blipFill>
        <p:spPr>
          <a:xfrm>
            <a:off x="729000" y="34488"/>
            <a:ext cx="2331900" cy="50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 rotWithShape="1">
          <a:blip r:embed="rId4">
            <a:alphaModFix/>
          </a:blip>
          <a:srcRect b="0" l="0" r="2780" t="0"/>
          <a:stretch/>
        </p:blipFill>
        <p:spPr>
          <a:xfrm>
            <a:off x="3558450" y="0"/>
            <a:ext cx="2331900" cy="506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675" y="0"/>
            <a:ext cx="241730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40"/>
          <p:cNvCxnSpPr/>
          <p:nvPr/>
        </p:nvCxnSpPr>
        <p:spPr>
          <a:xfrm>
            <a:off x="3137100" y="2571750"/>
            <a:ext cx="3387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40"/>
          <p:cNvCxnSpPr/>
          <p:nvPr/>
        </p:nvCxnSpPr>
        <p:spPr>
          <a:xfrm flipH="1" rot="10800000">
            <a:off x="5997550" y="2571725"/>
            <a:ext cx="359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/>
        </p:nvSpPr>
        <p:spPr>
          <a:xfrm>
            <a:off x="2374650" y="110375"/>
            <a:ext cx="4394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Calcolo della varianza</a:t>
            </a:r>
            <a:endParaRPr b="1" sz="2400"/>
          </a:p>
        </p:txBody>
      </p:sp>
      <p:pic>
        <p:nvPicPr>
          <p:cNvPr id="243" name="Google Shape;243;p41"/>
          <p:cNvPicPr preferRelativeResize="0"/>
          <p:nvPr/>
        </p:nvPicPr>
        <p:blipFill rotWithShape="1">
          <a:blip r:embed="rId3">
            <a:alphaModFix/>
          </a:blip>
          <a:srcRect b="0" l="-2669" r="0" t="0"/>
          <a:stretch/>
        </p:blipFill>
        <p:spPr>
          <a:xfrm>
            <a:off x="0" y="587050"/>
            <a:ext cx="5288025" cy="45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7727" l="17488" r="10924" t="5148"/>
          <a:stretch/>
        </p:blipFill>
        <p:spPr>
          <a:xfrm>
            <a:off x="732025" y="0"/>
            <a:ext cx="33250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/>
        </p:nvSpPr>
        <p:spPr>
          <a:xfrm>
            <a:off x="3218100" y="76675"/>
            <a:ext cx="27078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Ordine ottimale</a:t>
            </a:r>
            <a:endParaRPr b="1" sz="2400"/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950" y="583413"/>
            <a:ext cx="2177425" cy="31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250" y="638238"/>
            <a:ext cx="2101099" cy="30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7200" y="3712300"/>
            <a:ext cx="5439150" cy="133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42"/>
          <p:cNvCxnSpPr>
            <a:stCxn id="249" idx="3"/>
          </p:cNvCxnSpPr>
          <p:nvPr/>
        </p:nvCxnSpPr>
        <p:spPr>
          <a:xfrm flipH="1" rot="10800000">
            <a:off x="3696375" y="2126562"/>
            <a:ext cx="6228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/>
        </p:nvSpPr>
        <p:spPr>
          <a:xfrm>
            <a:off x="152400" y="152400"/>
            <a:ext cx="8553300" cy="4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1"/>
                </a:solidFill>
              </a:rPr>
              <a:t>Bibliografia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it" sz="1100">
                <a:solidFill>
                  <a:schemeClr val="dk1"/>
                </a:solidFill>
                <a:highlight>
                  <a:srgbClr val="FAF9F6"/>
                </a:highlight>
              </a:rPr>
              <a:t>Motori passo-passo nel dettaglio: </a:t>
            </a:r>
            <a:r>
              <a:rPr lang="it" sz="1100" u="sng">
                <a:solidFill>
                  <a:srgbClr val="1155CC"/>
                </a:solidFill>
                <a:highlight>
                  <a:srgbClr val="FAF9F6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Stepper Motors with Arduino - Controlling Bipolar &amp; Unipolar stepper motors</a:t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it" sz="1100">
                <a:solidFill>
                  <a:schemeClr val="dk1"/>
                </a:solidFill>
                <a:highlight>
                  <a:srgbClr val="FAF9F6"/>
                </a:highlight>
              </a:rPr>
              <a:t>Trasformatori: </a:t>
            </a:r>
            <a:r>
              <a:rPr lang="it" sz="1100" u="sng">
                <a:solidFill>
                  <a:srgbClr val="1155CC"/>
                </a:solidFill>
                <a:highlight>
                  <a:srgbClr val="FAF9F6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https://www.youtube.com/watch?v=IT19dg73nKU</a:t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it" sz="1100">
                <a:solidFill>
                  <a:schemeClr val="dk1"/>
                </a:solidFill>
                <a:highlight>
                  <a:srgbClr val="FAF9F6"/>
                </a:highlight>
              </a:rPr>
              <a:t>Modulo ESP8266: </a:t>
            </a:r>
            <a:r>
              <a:rPr lang="it" sz="1100" u="sng">
                <a:solidFill>
                  <a:srgbClr val="1155CC"/>
                </a:solidFill>
                <a:highlight>
                  <a:srgbClr val="FAF9F6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https://www.youtube.com/watch?v=NEo1WsT5T7s</a:t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it" sz="1100">
                <a:solidFill>
                  <a:schemeClr val="dk1"/>
                </a:solidFill>
                <a:highlight>
                  <a:srgbClr val="FAF9F6"/>
                </a:highlight>
              </a:rPr>
              <a:t>Driver motori passo-passo: </a:t>
            </a:r>
            <a:r>
              <a:rPr lang="it" sz="1100" u="sng">
                <a:solidFill>
                  <a:srgbClr val="1155CC"/>
                </a:solidFill>
                <a:highlight>
                  <a:srgbClr val="FAF9F6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https://www.youtube.com/watch?v=5CmjB4WF5XA</a:t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it" sz="1100">
                <a:solidFill>
                  <a:schemeClr val="dk1"/>
                </a:solidFill>
                <a:highlight>
                  <a:srgbClr val="FAF9F6"/>
                </a:highlight>
              </a:rPr>
              <a:t>Canale youtube di Daniel Shiffman: </a:t>
            </a:r>
            <a:r>
              <a:rPr lang="it" sz="1100" u="sng">
                <a:solidFill>
                  <a:srgbClr val="1155CC"/>
                </a:solidFill>
                <a:highlight>
                  <a:srgbClr val="FAF9F6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Coding Train</a:t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it" sz="1100">
                <a:solidFill>
                  <a:schemeClr val="dk1"/>
                </a:solidFill>
                <a:highlight>
                  <a:srgbClr val="FAF9F6"/>
                </a:highlight>
              </a:rPr>
              <a:t>Server con NodeJS, comunicazione server-client e progettazione di una API:          </a:t>
            </a:r>
            <a:r>
              <a:rPr lang="it" sz="1100" u="sng">
                <a:solidFill>
                  <a:srgbClr val="1155CC"/>
                </a:solidFill>
                <a:highlight>
                  <a:srgbClr val="FAF9F6"/>
                </a:highlight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15: Twitter Bot Tutorial - Node.js and Processing</a:t>
            </a:r>
            <a:r>
              <a:rPr lang="it" sz="1100">
                <a:solidFill>
                  <a:schemeClr val="dk1"/>
                </a:solidFill>
                <a:highlight>
                  <a:srgbClr val="FAF9F6"/>
                </a:highlight>
              </a:rPr>
              <a:t>, </a:t>
            </a:r>
            <a:r>
              <a:rPr lang="it" sz="1100" u="sng">
                <a:solidFill>
                  <a:srgbClr val="1155CC"/>
                </a:solidFill>
                <a:highlight>
                  <a:srgbClr val="FAF9F6"/>
                </a:highlight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Working with Data and APIs in JavaScript</a:t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it" sz="1100">
                <a:solidFill>
                  <a:schemeClr val="dk1"/>
                </a:solidFill>
                <a:highlight>
                  <a:srgbClr val="FAF9F6"/>
                </a:highlight>
              </a:rPr>
              <a:t>pagine internet e p5js: </a:t>
            </a:r>
            <a:r>
              <a:rPr lang="it" sz="1100" u="sng">
                <a:solidFill>
                  <a:srgbClr val="1155CC"/>
                </a:solidFill>
                <a:highlight>
                  <a:srgbClr val="FAF9F6"/>
                </a:highlight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1.1: Introduction - p5.js Tutorial</a:t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it" sz="1100">
                <a:solidFill>
                  <a:schemeClr val="dk1"/>
                </a:solidFill>
                <a:highlight>
                  <a:srgbClr val="FAF9F6"/>
                </a:highlight>
              </a:rPr>
              <a:t>Ordine ottimale delle lettere attraverso un algoritmo genetico ispirato da: </a:t>
            </a:r>
            <a:r>
              <a:rPr lang="it" sz="1100" u="sng">
                <a:solidFill>
                  <a:srgbClr val="1155CC"/>
                </a:solidFill>
                <a:highlight>
                  <a:srgbClr val="FAF9F6"/>
                </a:highlight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Coding Challenge #35.4: Traveling Salesperson with Genetic Algorithm</a:t>
            </a:r>
            <a:endParaRPr sz="1100">
              <a:solidFill>
                <a:schemeClr val="dk1"/>
              </a:solidFill>
              <a:highlight>
                <a:srgbClr val="FAF9F6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50" y="97825"/>
            <a:ext cx="9063150" cy="497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58167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575" y="2878825"/>
            <a:ext cx="1813625" cy="18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48675"/>
            <a:ext cx="2125400" cy="21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7550" y="270300"/>
            <a:ext cx="1880550" cy="14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3575" y="219875"/>
            <a:ext cx="1779625" cy="17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192275" y="193325"/>
            <a:ext cx="991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esp8266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384100" y="4541525"/>
            <a:ext cx="9912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drv8825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7449925" y="1871850"/>
            <a:ext cx="14388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convertitore buck-boost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16666" l="0" r="0" t="0"/>
          <a:stretch/>
        </p:blipFill>
        <p:spPr>
          <a:xfrm>
            <a:off x="279650" y="234050"/>
            <a:ext cx="8584701" cy="43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/>
        </p:nvSpPr>
        <p:spPr>
          <a:xfrm>
            <a:off x="3256050" y="2192100"/>
            <a:ext cx="26319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Sito Internet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4543" l="0" r="0" t="0"/>
          <a:stretch/>
        </p:blipFill>
        <p:spPr>
          <a:xfrm>
            <a:off x="169425" y="488088"/>
            <a:ext cx="8805151" cy="41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25" y="386863"/>
            <a:ext cx="8948350" cy="43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